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94" r:id="rId3"/>
    <p:sldId id="293" r:id="rId4"/>
    <p:sldId id="267" r:id="rId5"/>
    <p:sldId id="278" r:id="rId6"/>
    <p:sldId id="279" r:id="rId7"/>
    <p:sldId id="280" r:id="rId8"/>
    <p:sldId id="288" r:id="rId9"/>
    <p:sldId id="295" r:id="rId10"/>
    <p:sldId id="257" r:id="rId11"/>
    <p:sldId id="286" r:id="rId12"/>
    <p:sldId id="299" r:id="rId13"/>
    <p:sldId id="300" r:id="rId14"/>
    <p:sldId id="296" r:id="rId15"/>
    <p:sldId id="284" r:id="rId16"/>
    <p:sldId id="297" r:id="rId17"/>
    <p:sldId id="282" r:id="rId18"/>
    <p:sldId id="283" r:id="rId19"/>
    <p:sldId id="287" r:id="rId20"/>
    <p:sldId id="28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727F559-A6FA-43FB-920B-743150273546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E308FF-6F06-453E-8C01-C192FAD77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7615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EAADB7-AB1B-4E5A-ACC2-60E9E80C32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03D3C-DF46-475F-8381-392A5A4ECA1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2CCE31-1044-46D4-B6C1-45D9EDF203B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445718-44AC-4E40-BA41-FB90E21D731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A0BC79-7214-442E-B43E-E9A5C814B77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66E42B-C920-477F-9B1F-1B04C6B65B3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66E42B-C920-477F-9B1F-1B04C6B65B3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66E42B-C920-477F-9B1F-1B04C6B65B3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5947DF-CD52-40D0-B06E-99F581B43F5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5947DF-CD52-40D0-B06E-99F581B43F5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528E89-30E0-4EB2-A93B-DD3F9C2275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85F040E-36B3-4582-839B-64884799542F}" type="datetimeFigureOut">
              <a:rPr/>
              <a:pPr>
                <a:defRPr/>
              </a:pPr>
              <a:t>11/29/2011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00B53FF-D544-4F5C-AE87-22D3D3FE7264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12496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DBE0-AF12-4E99-90C0-3E0F0100CC6B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1CC00-43D8-413E-8263-79F2D30EB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8716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3B62B0-EC5D-43EC-9F9B-26AFFCE1A66E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4FB07B6-8745-4DE4-B29A-C954C6D8C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722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F0817-371B-4985-9125-3A43C75A2A04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F299C-4785-47B6-8FA4-8F91609A8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208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B676C17-185A-4DAC-AC79-94CF58877D25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8B5B77-F7E2-4F88-A235-194284252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4586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F9DFC-8F50-4CFC-B185-44C661D732F4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BA6EC-E7EA-442E-B710-A739B2625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017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96CC4-CD42-420B-AFFA-77AF9B7A8785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11149-B104-4B16-AF55-3B79B4D33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0118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10781-0DEC-4BFA-B766-1312A70C6E40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BE45D-A9FA-4D52-A410-897590360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476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2EE0A-193C-403E-97E9-73A88F1BA8F6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13802-4B0C-4A46-B9CB-CC561BAB7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703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21B15-F90E-4454-809E-126EDDBD29DE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8B433-037F-4FE5-8135-A972D6BD7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6401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713955-AE1B-49FD-98B3-5B22E0B4301A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3131E6-D17E-45AA-AC28-D7DC1B1A6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53266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58B8980-8286-478A-8984-98D23F8C7F45}" type="datetimeFigureOut">
              <a:rPr lang="en-US"/>
              <a:pPr>
                <a:defRPr/>
              </a:pPr>
              <a:t>12/12/2012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160A7E5-5228-4406-8566-9CB994736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6" r:id="rId2"/>
    <p:sldLayoutId id="2147483774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5" r:id="rId9"/>
    <p:sldLayoutId id="2147483772" r:id="rId10"/>
    <p:sldLayoutId id="21474837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FINAL EXAM review</a:t>
            </a:r>
            <a:br>
              <a:rPr lang="en-US" dirty="0" smtClean="0"/>
            </a:br>
            <a:r>
              <a:rPr lang="en-US" dirty="0" smtClean="0"/>
              <a:t>r.5-r.9</a:t>
            </a:r>
            <a:endParaRPr lang="en-US" dirty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r>
              <a:rPr lang="en-US" smtClean="0"/>
              <a:t>201 INTRO TO LITERATURE</a:t>
            </a:r>
          </a:p>
          <a:p>
            <a:pPr eaLnBrk="1" hangingPunct="1"/>
            <a:r>
              <a:rPr lang="en-US" smtClean="0"/>
              <a:t>Prof. Everson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Genres: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1219200"/>
            <a:ext cx="903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Myth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00200" y="1217613"/>
            <a:ext cx="6324600" cy="16303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u="sng" dirty="0"/>
              <a:t>Setting</a:t>
            </a:r>
            <a:r>
              <a:rPr lang="en-US" sz="2000" b="1" dirty="0"/>
              <a:t>  </a:t>
            </a:r>
          </a:p>
          <a:p>
            <a:r>
              <a:rPr lang="en-US" sz="2000" b="1" dirty="0"/>
              <a:t>Time period: timeless, general past time</a:t>
            </a:r>
          </a:p>
          <a:p>
            <a:r>
              <a:rPr lang="en-US" sz="2000" b="1" u="sng" dirty="0"/>
              <a:t>Characters</a:t>
            </a:r>
            <a:r>
              <a:rPr lang="en-US" sz="2000" b="1" dirty="0"/>
              <a:t>:</a:t>
            </a:r>
          </a:p>
          <a:p>
            <a:r>
              <a:rPr lang="en-US" sz="2000" b="1" dirty="0" smtClean="0"/>
              <a:t>Archetypal (flat), </a:t>
            </a:r>
            <a:r>
              <a:rPr lang="en-US" sz="2000" b="1" dirty="0"/>
              <a:t>often gods appear or fantastical creatures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71463" y="3576638"/>
            <a:ext cx="1277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Legend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00200" y="3549650"/>
            <a:ext cx="6324600" cy="1631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u="sng"/>
              <a:t>Setting</a:t>
            </a:r>
            <a:r>
              <a:rPr lang="en-US" sz="2000" b="1"/>
              <a:t>:</a:t>
            </a:r>
          </a:p>
          <a:p>
            <a:r>
              <a:rPr lang="en-US" sz="2000" b="1"/>
              <a:t>Specific historical time period (year, era)</a:t>
            </a:r>
          </a:p>
          <a:p>
            <a:r>
              <a:rPr lang="en-US" sz="2000" b="1" u="sng"/>
              <a:t>Characters</a:t>
            </a:r>
            <a:r>
              <a:rPr lang="en-US" sz="2000" b="1"/>
              <a:t>:</a:t>
            </a:r>
          </a:p>
          <a:p>
            <a:r>
              <a:rPr lang="en-US" sz="2000" b="1"/>
              <a:t>Includes real historical figures, and sometimes fictional 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81000" y="838200"/>
            <a:ext cx="13477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Science</a:t>
            </a:r>
          </a:p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Fiction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52600" y="609600"/>
            <a:ext cx="6096000" cy="193899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u="sng" dirty="0"/>
              <a:t>Setting</a:t>
            </a:r>
            <a:r>
              <a:rPr lang="en-US" sz="2000" b="1" dirty="0"/>
              <a:t>  </a:t>
            </a:r>
          </a:p>
          <a:p>
            <a:r>
              <a:rPr lang="en-US" sz="2000" b="1" dirty="0"/>
              <a:t>Time period: future / other </a:t>
            </a:r>
            <a:r>
              <a:rPr lang="en-US" sz="2000" b="1" dirty="0" smtClean="0"/>
              <a:t>planets or galaxies  / utopian or dystopian societies </a:t>
            </a:r>
            <a:endParaRPr lang="en-US" sz="2000" b="1" dirty="0"/>
          </a:p>
          <a:p>
            <a:r>
              <a:rPr lang="en-US" sz="2000" b="1" u="sng" dirty="0"/>
              <a:t>Characters</a:t>
            </a:r>
            <a:r>
              <a:rPr lang="en-US" sz="2000" b="1" dirty="0"/>
              <a:t>:</a:t>
            </a:r>
          </a:p>
          <a:p>
            <a:r>
              <a:rPr lang="en-US" sz="2000" b="1" dirty="0"/>
              <a:t>Includes robotic, androids, aliens, other futuristic creatures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2674938"/>
            <a:ext cx="1587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Historical</a:t>
            </a:r>
          </a:p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Fiction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52600" y="2717800"/>
            <a:ext cx="6096000" cy="1939925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u="sng" dirty="0"/>
              <a:t>Setting</a:t>
            </a:r>
            <a:r>
              <a:rPr lang="en-US" sz="2000" b="1" dirty="0"/>
              <a:t>  </a:t>
            </a:r>
          </a:p>
          <a:p>
            <a:pPr>
              <a:defRPr/>
            </a:pPr>
            <a:r>
              <a:rPr lang="en-US" sz="2000" b="1" dirty="0"/>
              <a:t>Time period: historical period at least 20 years before the work is written</a:t>
            </a:r>
          </a:p>
          <a:p>
            <a:pPr>
              <a:defRPr/>
            </a:pPr>
            <a:r>
              <a:rPr lang="en-US" sz="2000" b="1" u="sng" dirty="0"/>
              <a:t>Characters</a:t>
            </a:r>
            <a:r>
              <a:rPr lang="en-US" sz="2000" b="1" dirty="0"/>
              <a:t>:</a:t>
            </a:r>
          </a:p>
          <a:p>
            <a:pPr>
              <a:defRPr/>
            </a:pPr>
            <a:r>
              <a:rPr lang="en-US" sz="2000" b="1" dirty="0"/>
              <a:t>Includes real historical figures mixed with fictional characters, some real events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" y="4656138"/>
            <a:ext cx="13668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Social</a:t>
            </a:r>
          </a:p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Realism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52600" y="4845050"/>
            <a:ext cx="6096000" cy="163195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u="sng" dirty="0"/>
              <a:t>Setting</a:t>
            </a:r>
            <a:r>
              <a:rPr lang="en-US" sz="2000" b="1" dirty="0"/>
              <a:t>  </a:t>
            </a:r>
          </a:p>
          <a:p>
            <a:pPr>
              <a:defRPr/>
            </a:pPr>
            <a:r>
              <a:rPr lang="en-US" sz="2000" b="1" dirty="0"/>
              <a:t>Time period: contemporary (to when it is written)</a:t>
            </a:r>
          </a:p>
          <a:p>
            <a:pPr>
              <a:defRPr/>
            </a:pPr>
            <a:r>
              <a:rPr lang="en-US" sz="2000" b="1" u="sng" dirty="0"/>
              <a:t>Characters</a:t>
            </a:r>
            <a:r>
              <a:rPr lang="en-US" sz="2000" b="1" dirty="0"/>
              <a:t>:</a:t>
            </a:r>
          </a:p>
          <a:p>
            <a:pPr>
              <a:defRPr/>
            </a:pPr>
            <a:r>
              <a:rPr lang="en-US" sz="2000" b="1" dirty="0"/>
              <a:t>marginal people as heroes, powerful people are villains or exposed as immoral or incompetent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077200" cy="68803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Literary </a:t>
            </a:r>
            <a:r>
              <a:rPr lang="en-US" dirty="0" smtClean="0"/>
              <a:t>elements - definitions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5229" y="1219199"/>
            <a:ext cx="18934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Protagonist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" y="1680865"/>
            <a:ext cx="1790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Antagonist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1354" y="2205038"/>
            <a:ext cx="22028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Foil character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4800" y="2667000"/>
            <a:ext cx="24561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Foreshadowing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5040" y="3124200"/>
            <a:ext cx="13292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onflict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5586" y="3657600"/>
            <a:ext cx="21852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Plot structure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554" y="4186535"/>
            <a:ext cx="20794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Point of view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7554" y="4643735"/>
            <a:ext cx="31261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Omniscient narrator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7554" y="5100935"/>
            <a:ext cx="42530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Limited omniscient narrator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57554" y="5481935"/>
            <a:ext cx="32287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First person narrator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7554" y="5939135"/>
            <a:ext cx="23230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Mixed narrator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72644" y="1219198"/>
            <a:ext cx="258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main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character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819400" y="1676400"/>
            <a:ext cx="21996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villain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or foe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667000" y="2133599"/>
            <a:ext cx="53402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000" b="1" u="sng" dirty="0" smtClean="0">
                <a:solidFill>
                  <a:schemeClr val="accent1">
                    <a:lumMod val="50000"/>
                  </a:schemeClr>
                </a:solidFill>
              </a:rPr>
              <a:t>contrasts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with other (usually main) character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772644" y="2724090"/>
            <a:ext cx="48526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000" b="1" u="sng" dirty="0" smtClean="0">
                <a:solidFill>
                  <a:schemeClr val="accent1">
                    <a:lumMod val="50000"/>
                  </a:schemeClr>
                </a:solidFill>
              </a:rPr>
              <a:t>prepares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reader for what comes later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852990" y="3119735"/>
            <a:ext cx="4883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--main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struggle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in story or novel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514600" y="3635514"/>
            <a:ext cx="54926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--exposition, rising action, </a:t>
            </a:r>
            <a:r>
              <a:rPr lang="en-US" sz="2000" b="1" u="sng" dirty="0" smtClean="0">
                <a:solidFill>
                  <a:schemeClr val="accent1">
                    <a:lumMod val="50000"/>
                  </a:schemeClr>
                </a:solidFill>
              </a:rPr>
              <a:t>climax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, falling action, resolution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514600" y="4191000"/>
            <a:ext cx="50568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--vantage point or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narrative voice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516277" y="4643735"/>
            <a:ext cx="48173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--knows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all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characters thoughts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506877" y="5100935"/>
            <a:ext cx="38811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--knows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some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characters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505200" y="5481935"/>
            <a:ext cx="43226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--knows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one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character, main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667000" y="5939135"/>
            <a:ext cx="38587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changes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during a story </a:t>
            </a:r>
          </a:p>
        </p:txBody>
      </p:sp>
    </p:spTree>
    <p:extLst>
      <p:ext uri="{BB962C8B-B14F-4D97-AF65-F5344CB8AC3E}">
        <p14:creationId xmlns:p14="http://schemas.microsoft.com/office/powerpoint/2010/main" xmlns="" val="284092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077200" cy="68803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Literary </a:t>
            </a:r>
            <a:r>
              <a:rPr lang="en-US" dirty="0" smtClean="0"/>
              <a:t>elements - definitions</a:t>
            </a:r>
            <a:endParaRPr lang="en-US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33400" y="1219200"/>
            <a:ext cx="1366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imagery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35377" y="1976735"/>
            <a:ext cx="936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motif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35377" y="2357735"/>
            <a:ext cx="12618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symbol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35377" y="3119735"/>
            <a:ext cx="1364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allegory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35377" y="3500735"/>
            <a:ext cx="8338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tone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35377" y="3881735"/>
            <a:ext cx="936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irony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35377" y="4262735"/>
            <a:ext cx="19454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Verbal irony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35377" y="4948535"/>
            <a:ext cx="2592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Situational irony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35377" y="5329535"/>
            <a:ext cx="23407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Dramatic irony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209801" y="1226403"/>
            <a:ext cx="5867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--collection of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images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to evoke mood, tone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752600" y="1912203"/>
            <a:ext cx="5867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--a set of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repeated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imagery (ex.: birds)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828800" y="2357735"/>
            <a:ext cx="5867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--a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singular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image that stands for something else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988324" y="3124200"/>
            <a:ext cx="3672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--an extended metaphor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752600" y="3500735"/>
            <a:ext cx="6147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--the author’s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attitude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toward the subject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600200" y="3881735"/>
            <a:ext cx="62840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--meaning is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opposite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of what is expected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478908" y="4262735"/>
            <a:ext cx="55982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--what is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said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is opposite of what is meant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164706" y="4960203"/>
            <a:ext cx="55982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actions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have opposite effect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971800" y="5329535"/>
            <a:ext cx="559829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audience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knows something the characters don’t so the actions or words have opposite meaning</a:t>
            </a:r>
          </a:p>
        </p:txBody>
      </p:sp>
    </p:spTree>
    <p:extLst>
      <p:ext uri="{BB962C8B-B14F-4D97-AF65-F5344CB8AC3E}">
        <p14:creationId xmlns:p14="http://schemas.microsoft.com/office/powerpoint/2010/main" xmlns="" val="312912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21837"/>
            <a:ext cx="6788888" cy="3045563"/>
          </a:xfrm>
        </p:spPr>
        <p:txBody>
          <a:bodyPr>
            <a:normAutofit/>
          </a:bodyPr>
          <a:lstStyle/>
          <a:p>
            <a:r>
              <a:rPr lang="en-US" dirty="0" smtClean="0"/>
              <a:t>Literary analysis </a:t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3644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 analysis: </a:t>
            </a:r>
            <a:endParaRPr lang="en-US" dirty="0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01613" y="838200"/>
            <a:ext cx="7696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of foil character:</a:t>
            </a:r>
            <a:endParaRPr lang="en-US" sz="2800" b="1" dirty="0">
              <a:latin typeface="Trebuchet MS" pitchFamily="34" charset="0"/>
            </a:endParaRP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81000" y="1560780"/>
            <a:ext cx="7516813" cy="193899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“The Hummingbird” unknown</a:t>
            </a:r>
            <a:endParaRPr lang="en-US" sz="2000" b="1" dirty="0"/>
          </a:p>
          <a:p>
            <a:r>
              <a:rPr lang="en-US" sz="2000" b="1" dirty="0" smtClean="0"/>
              <a:t>      </a:t>
            </a:r>
            <a:r>
              <a:rPr lang="en-US" sz="2000" b="1" u="sng" dirty="0" smtClean="0"/>
              <a:t>Main Character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Alida</a:t>
            </a:r>
            <a:endParaRPr lang="en-US" sz="2000" b="1" dirty="0"/>
          </a:p>
          <a:p>
            <a:r>
              <a:rPr lang="en-US" sz="2000" b="1" dirty="0"/>
              <a:t>      </a:t>
            </a:r>
            <a:r>
              <a:rPr lang="en-US" sz="2000" b="1" u="sng" dirty="0" smtClean="0"/>
              <a:t>Foil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Taroo</a:t>
            </a:r>
            <a:r>
              <a:rPr lang="en-US" sz="2000" b="1" dirty="0" smtClean="0"/>
              <a:t>?</a:t>
            </a:r>
            <a:endParaRPr lang="en-US" sz="2000" b="1" dirty="0" smtClean="0"/>
          </a:p>
          <a:p>
            <a:r>
              <a:rPr lang="en-US" sz="2000" b="1" dirty="0" smtClean="0"/>
              <a:t>      </a:t>
            </a:r>
            <a:r>
              <a:rPr lang="en-US" sz="2000" b="1" u="sng" dirty="0" smtClean="0"/>
              <a:t>Why?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Taroo</a:t>
            </a:r>
            <a:r>
              <a:rPr lang="en-US" sz="2000" b="1" dirty="0" smtClean="0"/>
              <a:t> has </a:t>
            </a:r>
            <a:r>
              <a:rPr lang="en-US" sz="2000" b="1" dirty="0" smtClean="0"/>
              <a:t>opposite qualities of </a:t>
            </a:r>
            <a:r>
              <a:rPr lang="en-US" sz="2000" b="1" dirty="0" err="1" smtClean="0"/>
              <a:t>Alida</a:t>
            </a:r>
            <a:r>
              <a:rPr lang="en-US" sz="2000" b="1" dirty="0" smtClean="0"/>
              <a:t> – </a:t>
            </a:r>
            <a:r>
              <a:rPr lang="en-US" sz="2000" b="1" dirty="0" smtClean="0"/>
              <a:t>he is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masculine and warrior, stranger, enemy / she is                        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  feminine, innocence, </a:t>
            </a:r>
            <a:r>
              <a:rPr lang="en-US" sz="2000" b="1" dirty="0" smtClean="0"/>
              <a:t>native </a:t>
            </a:r>
            <a:endParaRPr lang="en-US" sz="2000" b="1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81000" y="3928408"/>
            <a:ext cx="7516813" cy="224676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“Eleven Thousand Virgins” </a:t>
            </a:r>
            <a:r>
              <a:rPr lang="en-US" sz="2000" b="1" dirty="0" err="1" smtClean="0"/>
              <a:t>Cayetano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Coll</a:t>
            </a:r>
            <a:r>
              <a:rPr lang="en-US" sz="2000" b="1" dirty="0" smtClean="0"/>
              <a:t> y </a:t>
            </a:r>
            <a:r>
              <a:rPr lang="en-US" sz="2000" b="1" dirty="0" err="1" smtClean="0"/>
              <a:t>Toste</a:t>
            </a:r>
            <a:endParaRPr lang="en-US" sz="2000" b="1" dirty="0"/>
          </a:p>
          <a:p>
            <a:r>
              <a:rPr lang="en-US" sz="2000" b="1" dirty="0"/>
              <a:t>   </a:t>
            </a:r>
            <a:r>
              <a:rPr lang="en-US" sz="2000" b="1" dirty="0" smtClean="0"/>
              <a:t>  </a:t>
            </a:r>
            <a:r>
              <a:rPr lang="en-US" sz="2000" b="1" u="sng" dirty="0" smtClean="0"/>
              <a:t>Main </a:t>
            </a:r>
            <a:r>
              <a:rPr lang="en-US" sz="2000" b="1" u="sng" dirty="0"/>
              <a:t>c</a:t>
            </a:r>
            <a:r>
              <a:rPr lang="en-US" sz="2000" b="1" u="sng" dirty="0" smtClean="0"/>
              <a:t>haracter</a:t>
            </a:r>
            <a:r>
              <a:rPr lang="en-US" sz="2000" b="1" dirty="0" smtClean="0"/>
              <a:t>: Bishop </a:t>
            </a:r>
            <a:r>
              <a:rPr lang="en-US" sz="2000" b="1" dirty="0" err="1" smtClean="0"/>
              <a:t>Trespalacios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u="sng" dirty="0" smtClean="0"/>
              <a:t>Foil</a:t>
            </a:r>
            <a:r>
              <a:rPr lang="en-US" sz="2000" b="1" dirty="0" smtClean="0"/>
              <a:t>: Gov. de Castro</a:t>
            </a:r>
            <a:endParaRPr lang="en-US" sz="2000" b="1" dirty="0"/>
          </a:p>
          <a:p>
            <a:pPr marL="1030288" indent="-1030288"/>
            <a:r>
              <a:rPr lang="en-US" sz="2000" b="1" dirty="0"/>
              <a:t>     </a:t>
            </a:r>
            <a:r>
              <a:rPr lang="en-US" sz="2000" b="1" u="sng" dirty="0" smtClean="0"/>
              <a:t>Why</a:t>
            </a:r>
            <a:r>
              <a:rPr lang="en-US" sz="2000" b="1" dirty="0" smtClean="0"/>
              <a:t>: </a:t>
            </a:r>
            <a:r>
              <a:rPr lang="en-US" sz="2000" b="1" dirty="0" smtClean="0"/>
              <a:t>Gov. de Castro represents </a:t>
            </a:r>
            <a:r>
              <a:rPr lang="en-US" sz="2000" b="1" dirty="0" smtClean="0"/>
              <a:t>weakness and ineffectiveness of </a:t>
            </a:r>
            <a:r>
              <a:rPr lang="en-US" sz="2000" b="1" dirty="0" smtClean="0"/>
              <a:t>Spanish </a:t>
            </a:r>
            <a:r>
              <a:rPr lang="en-US" sz="2000" b="1" dirty="0" smtClean="0"/>
              <a:t>government </a:t>
            </a:r>
            <a:r>
              <a:rPr lang="en-US" sz="2000" b="1" dirty="0" smtClean="0"/>
              <a:t>in defending </a:t>
            </a:r>
            <a:r>
              <a:rPr lang="en-US" sz="2000" b="1" dirty="0" smtClean="0"/>
              <a:t>the city, </a:t>
            </a:r>
            <a:r>
              <a:rPr lang="en-US" sz="2000" b="1" dirty="0" smtClean="0"/>
              <a:t>while the Bishop and </a:t>
            </a:r>
            <a:r>
              <a:rPr lang="en-US" sz="2000" b="1" dirty="0" smtClean="0"/>
              <a:t>church is successful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 analysis: </a:t>
            </a:r>
            <a:endParaRPr lang="en-US" dirty="0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01613" y="838200"/>
            <a:ext cx="7696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of foil character:</a:t>
            </a:r>
            <a:endParaRPr lang="en-US" sz="2800" b="1" dirty="0">
              <a:latin typeface="Trebuchet MS" pitchFamily="34" charset="0"/>
            </a:endParaRP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6862" y="1530350"/>
            <a:ext cx="7516813" cy="193899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“The Ones Who Walk Away from </a:t>
            </a:r>
            <a:r>
              <a:rPr lang="en-US" sz="2000" b="1" dirty="0" err="1" smtClean="0"/>
              <a:t>Omelas</a:t>
            </a:r>
            <a:r>
              <a:rPr lang="en-US" sz="2000" b="1" dirty="0" smtClean="0"/>
              <a:t>” Ursula </a:t>
            </a:r>
            <a:r>
              <a:rPr lang="en-US" sz="2000" b="1" dirty="0" err="1" smtClean="0"/>
              <a:t>LeGuin</a:t>
            </a:r>
            <a:endParaRPr lang="en-US" sz="2000" b="1" dirty="0"/>
          </a:p>
          <a:p>
            <a:r>
              <a:rPr lang="en-US" sz="2000" b="1" dirty="0" smtClean="0"/>
              <a:t>     </a:t>
            </a:r>
            <a:r>
              <a:rPr lang="en-US" sz="2000" b="1" u="sng" dirty="0" smtClean="0"/>
              <a:t>Main character</a:t>
            </a:r>
            <a:r>
              <a:rPr lang="en-US" sz="2000" b="1" dirty="0" smtClean="0"/>
              <a:t>: ?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u="sng" dirty="0" smtClean="0"/>
              <a:t>Foil</a:t>
            </a:r>
            <a:r>
              <a:rPr lang="en-US" sz="2000" b="1" dirty="0" smtClean="0"/>
              <a:t>: ?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dirty="0" smtClean="0"/>
              <a:t>&gt;&gt;no real characters in this story, though can make a case for the wretched child, the musician, and the ones that walk away – but not in a traditional sense</a:t>
            </a:r>
            <a:endParaRPr lang="en-US" sz="2000" b="1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0999" y="3802857"/>
            <a:ext cx="7516813" cy="286232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“I Want to Work” Sherwood Anderson</a:t>
            </a:r>
          </a:p>
          <a:p>
            <a:r>
              <a:rPr lang="en-US" sz="2000" b="1" dirty="0" smtClean="0"/>
              <a:t>     </a:t>
            </a:r>
            <a:r>
              <a:rPr lang="en-US" sz="2000" b="1" u="sng" dirty="0" smtClean="0"/>
              <a:t>Main character</a:t>
            </a:r>
            <a:r>
              <a:rPr lang="en-US" sz="2000" b="1" dirty="0" smtClean="0"/>
              <a:t>: workman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u="sng" dirty="0"/>
              <a:t>F</a:t>
            </a:r>
            <a:r>
              <a:rPr lang="en-US" sz="2000" b="1" u="sng" dirty="0" smtClean="0"/>
              <a:t>oil</a:t>
            </a:r>
            <a:r>
              <a:rPr lang="en-US" sz="2000" b="1" dirty="0" smtClean="0"/>
              <a:t>: the narrator</a:t>
            </a:r>
            <a:endParaRPr lang="en-US" sz="2000" b="1" dirty="0"/>
          </a:p>
          <a:p>
            <a:pPr marL="1146175" indent="-1146175"/>
            <a:r>
              <a:rPr lang="en-US" sz="2000" b="1" dirty="0"/>
              <a:t>     </a:t>
            </a:r>
            <a:r>
              <a:rPr lang="en-US" sz="2000" b="1" u="sng" dirty="0" smtClean="0"/>
              <a:t>Why?</a:t>
            </a:r>
            <a:r>
              <a:rPr lang="en-US" sz="2000" b="1" dirty="0" smtClean="0"/>
              <a:t>:  narrator’s more comfortable social position </a:t>
            </a:r>
            <a:r>
              <a:rPr lang="en-US" sz="2000" b="1" dirty="0" smtClean="0"/>
              <a:t>(as a reporter? Not clear what he does) is          contrasted </a:t>
            </a:r>
            <a:r>
              <a:rPr lang="en-US" sz="2000" b="1" dirty="0" smtClean="0"/>
              <a:t>to workman, whose life is precarious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and yet he is actively searching out knowledge to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better  understand his world and situation – it is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practical and useful not vicarious entertainment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275202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 analysis:</a:t>
            </a:r>
            <a:endParaRPr lang="en-US" dirty="0"/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228600" y="838200"/>
            <a:ext cx="7696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</a:t>
            </a:r>
            <a:r>
              <a:rPr lang="en-US" sz="2800" b="1" dirty="0">
                <a:latin typeface="Trebuchet MS" pitchFamily="34" charset="0"/>
              </a:rPr>
              <a:t>of:</a:t>
            </a: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2400" y="1524000"/>
            <a:ext cx="2590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symbol?</a:t>
            </a:r>
          </a:p>
          <a:p>
            <a:pPr eaLnBrk="1" hangingPunct="1">
              <a:defRPr/>
            </a:pPr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n-US" sz="2000" b="1" u="sng" dirty="0" smtClean="0">
                <a:solidFill>
                  <a:schemeClr val="accent1">
                    <a:lumMod val="50000"/>
                  </a:schemeClr>
                </a:solidFill>
              </a:rPr>
              <a:t>singular image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that stands for something else related to the theme of the story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590800" y="1371600"/>
            <a:ext cx="5468938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“The Hummingbird” unknown</a:t>
            </a:r>
          </a:p>
          <a:p>
            <a:r>
              <a:rPr lang="en-US" sz="2000" b="1" dirty="0"/>
              <a:t>– </a:t>
            </a:r>
            <a:r>
              <a:rPr lang="en-US" sz="2000" b="1" dirty="0" smtClean="0"/>
              <a:t>flower  for beauty and innocence</a:t>
            </a:r>
            <a:endParaRPr lang="en-US" sz="2000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590800" y="2971800"/>
            <a:ext cx="5486400" cy="10156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“The Ones Who Walk Away from </a:t>
            </a:r>
            <a:r>
              <a:rPr lang="en-US" sz="2000" b="1" dirty="0" err="1" smtClean="0"/>
              <a:t>Omelas</a:t>
            </a:r>
            <a:r>
              <a:rPr lang="en-US" sz="2000" b="1" dirty="0" smtClean="0"/>
              <a:t>” by Ursula </a:t>
            </a:r>
            <a:r>
              <a:rPr lang="en-US" sz="2000" b="1" dirty="0" err="1" smtClean="0"/>
              <a:t>LeGuin</a:t>
            </a:r>
            <a:endParaRPr lang="en-US" sz="2000" b="1" dirty="0"/>
          </a:p>
          <a:p>
            <a:r>
              <a:rPr lang="en-US" sz="2000" b="1" dirty="0"/>
              <a:t>– </a:t>
            </a:r>
            <a:r>
              <a:rPr lang="en-US" sz="2000" b="1" dirty="0" smtClean="0"/>
              <a:t>wretched child for outcasts or social evil</a:t>
            </a:r>
            <a:endParaRPr lang="en-US" sz="2000" b="1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590800" y="2133600"/>
            <a:ext cx="5468938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“Eleven Thousand Virgins” </a:t>
            </a:r>
            <a:r>
              <a:rPr lang="en-US" sz="2000" b="1" dirty="0" err="1"/>
              <a:t>Coll</a:t>
            </a:r>
            <a:r>
              <a:rPr lang="en-US" sz="2000" b="1" dirty="0"/>
              <a:t> y </a:t>
            </a:r>
            <a:r>
              <a:rPr lang="en-US" sz="2000" b="1" dirty="0" err="1"/>
              <a:t>Toste</a:t>
            </a:r>
            <a:endParaRPr lang="en-US" sz="2000" b="1" dirty="0"/>
          </a:p>
          <a:p>
            <a:r>
              <a:rPr lang="en-US" sz="2000" b="1" dirty="0"/>
              <a:t>– </a:t>
            </a:r>
            <a:r>
              <a:rPr lang="en-US" sz="2000" b="1" dirty="0" smtClean="0"/>
              <a:t>the Virgins as God’s “soldiers” protectors</a:t>
            </a:r>
            <a:endParaRPr lang="en-US" sz="2000" b="1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590800" y="4114800"/>
            <a:ext cx="5468938" cy="132343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“Shakespeare in Love” by John Madden</a:t>
            </a:r>
          </a:p>
          <a:p>
            <a:r>
              <a:rPr lang="en-US" sz="2000" b="1" dirty="0"/>
              <a:t>– </a:t>
            </a:r>
            <a:r>
              <a:rPr lang="en-US" sz="2000" b="1" dirty="0" smtClean="0"/>
              <a:t>dog in the play – represents the low standards for plays that were promoted to bring in a larger audience and more $</a:t>
            </a:r>
            <a:endParaRPr lang="en-US" sz="2000" b="1" i="1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590800" y="5486400"/>
            <a:ext cx="5468938" cy="7078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“I Want to Work” by Sherwood Anderson</a:t>
            </a:r>
          </a:p>
          <a:p>
            <a:r>
              <a:rPr lang="en-US" sz="2000" b="1" dirty="0"/>
              <a:t>– </a:t>
            </a:r>
            <a:r>
              <a:rPr lang="en-US" sz="2000" b="1" dirty="0" smtClean="0"/>
              <a:t>Civil War / </a:t>
            </a:r>
            <a:r>
              <a:rPr lang="en-US" sz="2000" b="1" dirty="0"/>
              <a:t>struggle </a:t>
            </a:r>
            <a:r>
              <a:rPr lang="en-US" sz="2000" b="1" dirty="0" smtClean="0"/>
              <a:t>for worker’s rights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3" grpId="0" animBg="1"/>
      <p:bldP spid="14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analysis:</a:t>
            </a:r>
            <a:endParaRPr lang="en-US" dirty="0"/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6120" y="838200"/>
            <a:ext cx="222884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</a:t>
            </a:r>
            <a:r>
              <a:rPr lang="en-US" sz="2800" b="1" dirty="0">
                <a:latin typeface="Trebuchet MS" pitchFamily="34" charset="0"/>
              </a:rPr>
              <a:t>of:</a:t>
            </a: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" y="1620192"/>
            <a:ext cx="1124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rony?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3785" y="2324653"/>
            <a:ext cx="211601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when the </a:t>
            </a:r>
            <a:r>
              <a:rPr lang="en-US" sz="2400" b="1" dirty="0">
                <a:solidFill>
                  <a:srgbClr val="0070C0"/>
                </a:solidFill>
              </a:rPr>
              <a:t>o</a:t>
            </a:r>
            <a:r>
              <a:rPr lang="en-US" sz="2400" b="1" dirty="0" smtClean="0">
                <a:solidFill>
                  <a:srgbClr val="0070C0"/>
                </a:solidFill>
              </a:rPr>
              <a:t>pposite is meant to what is said or happens</a:t>
            </a:r>
          </a:p>
          <a:p>
            <a:pPr eaLnBrk="1" hangingPunct="1"/>
            <a:endParaRPr lang="en-US" sz="2400" b="1" dirty="0" smtClean="0"/>
          </a:p>
          <a:p>
            <a:pPr eaLnBrk="1" hangingPunct="1"/>
            <a:r>
              <a:rPr lang="en-US" sz="2400" b="1" dirty="0" smtClean="0"/>
              <a:t>Types:</a:t>
            </a: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Verbal</a:t>
            </a: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Situational</a:t>
            </a: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Dramatic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209800" y="914400"/>
            <a:ext cx="5867400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“The Hummingbird” unknown</a:t>
            </a:r>
          </a:p>
          <a:p>
            <a:r>
              <a:rPr lang="en-US" sz="2000" b="1" dirty="0" smtClean="0"/>
              <a:t>–situational: </a:t>
            </a:r>
            <a:r>
              <a:rPr lang="en-US" sz="2000" b="1" dirty="0" err="1" smtClean="0"/>
              <a:t>Taroo</a:t>
            </a:r>
            <a:r>
              <a:rPr lang="en-US" sz="2000" b="1" dirty="0" smtClean="0"/>
              <a:t> can never find his </a:t>
            </a:r>
            <a:r>
              <a:rPr lang="en-US" sz="2000" b="1" dirty="0" err="1" smtClean="0"/>
              <a:t>Alida</a:t>
            </a:r>
            <a:endParaRPr lang="en-US" sz="2000" b="1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209800" y="1752600"/>
            <a:ext cx="5867400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“Eleven Thousand Virgins” </a:t>
            </a:r>
            <a:r>
              <a:rPr lang="en-US" sz="2000" b="1" dirty="0" err="1" smtClean="0"/>
              <a:t>Coll</a:t>
            </a:r>
            <a:r>
              <a:rPr lang="en-US" sz="2000" b="1" dirty="0" smtClean="0"/>
              <a:t> </a:t>
            </a:r>
            <a:r>
              <a:rPr lang="en-US" sz="2000" b="1" dirty="0"/>
              <a:t>y </a:t>
            </a:r>
            <a:r>
              <a:rPr lang="en-US" sz="2000" b="1" dirty="0" err="1"/>
              <a:t>Toste</a:t>
            </a:r>
            <a:endParaRPr lang="en-US" sz="2000" b="1" dirty="0"/>
          </a:p>
          <a:p>
            <a:r>
              <a:rPr lang="en-US" sz="2000" b="1" dirty="0"/>
              <a:t>– </a:t>
            </a:r>
            <a:r>
              <a:rPr lang="en-US" sz="2000" b="1" dirty="0" smtClean="0"/>
              <a:t>dramatic: Gen</a:t>
            </a:r>
            <a:r>
              <a:rPr lang="en-US" sz="2000" b="1" dirty="0"/>
              <a:t>. </a:t>
            </a:r>
            <a:r>
              <a:rPr lang="en-US" sz="2000" b="1" dirty="0" smtClean="0"/>
              <a:t>thinks procession is soldiers</a:t>
            </a:r>
            <a:endParaRPr lang="en-US" sz="2000" b="1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209800" y="2590800"/>
            <a:ext cx="5867400" cy="10156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“I Want to Work” </a:t>
            </a:r>
            <a:r>
              <a:rPr lang="en-US" sz="2000" b="1" dirty="0" smtClean="0"/>
              <a:t>Sherwood </a:t>
            </a:r>
            <a:r>
              <a:rPr lang="en-US" sz="2000" b="1" dirty="0"/>
              <a:t>Anderson</a:t>
            </a:r>
          </a:p>
          <a:p>
            <a:r>
              <a:rPr lang="en-US" sz="2000" b="1" dirty="0" smtClean="0"/>
              <a:t>–situational: workman has pride in the technology that puts him out of work</a:t>
            </a:r>
            <a:endParaRPr lang="en-US" sz="2000" b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09800" y="3733800"/>
            <a:ext cx="5867400" cy="10156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“The Ones Who Walk Away from </a:t>
            </a:r>
            <a:r>
              <a:rPr lang="en-US" sz="2000" b="1" dirty="0" err="1" smtClean="0"/>
              <a:t>Omelas</a:t>
            </a:r>
            <a:r>
              <a:rPr lang="en-US" sz="2000" b="1" dirty="0" smtClean="0"/>
              <a:t>” Ursula </a:t>
            </a:r>
            <a:r>
              <a:rPr lang="en-US" sz="2000" b="1" dirty="0" err="1" smtClean="0"/>
              <a:t>LeGuin</a:t>
            </a:r>
            <a:endParaRPr lang="en-US" sz="2000" b="1" dirty="0"/>
          </a:p>
          <a:p>
            <a:r>
              <a:rPr lang="en-US" sz="2000" b="1" dirty="0" smtClean="0"/>
              <a:t>–situational: joy depends on misery</a:t>
            </a:r>
            <a:endParaRPr lang="en-US" sz="2000" b="1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209800" y="4876800"/>
            <a:ext cx="5867400" cy="7078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“Shakespeare in Love” John Madden [dir.]</a:t>
            </a:r>
            <a:endParaRPr lang="en-US" sz="2000" b="1" dirty="0"/>
          </a:p>
          <a:p>
            <a:r>
              <a:rPr lang="en-US" sz="2000" b="1" dirty="0" smtClean="0"/>
              <a:t>–dramatic: Marlowe is more famous than </a:t>
            </a:r>
            <a:r>
              <a:rPr lang="en-US" sz="2000" b="1" dirty="0" err="1" smtClean="0"/>
              <a:t>Shs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Folk or emergent fiction Stories –Projects 2 &amp; 3</a:t>
            </a:r>
            <a:endParaRPr lang="en-US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44488" y="1981200"/>
            <a:ext cx="1262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smtClean="0">
                <a:solidFill>
                  <a:schemeClr val="accent1">
                    <a:lumMod val="50000"/>
                  </a:schemeClr>
                </a:solidFill>
              </a:rPr>
              <a:t>Genre?</a:t>
            </a: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4488" y="2461647"/>
            <a:ext cx="2590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-title</a:t>
            </a:r>
            <a:endParaRPr lang="en-US" sz="2400" b="1" dirty="0">
              <a:solidFill>
                <a:srgbClr val="0070C0"/>
              </a:solidFill>
            </a:endParaRP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-summary</a:t>
            </a:r>
            <a:endParaRPr lang="en-US" sz="2400" b="1" dirty="0">
              <a:solidFill>
                <a:srgbClr val="0070C0"/>
              </a:solidFill>
            </a:endParaRP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-historical references (people or events)</a:t>
            </a:r>
          </a:p>
          <a:p>
            <a:pPr eaLnBrk="1" hangingPunct="1"/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60663" y="2222500"/>
            <a:ext cx="5240337" cy="400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The Black Boy at the Bottom of the Canal</a:t>
            </a:r>
            <a:endParaRPr lang="en-US" sz="2000" b="1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60663" y="2819400"/>
            <a:ext cx="5240337" cy="400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 sz="2000" b="1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743200" y="3886200"/>
            <a:ext cx="5240337" cy="400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--Example </a:t>
            </a:r>
            <a:r>
              <a:rPr lang="en-US" sz="2000" b="1" dirty="0" smtClean="0"/>
              <a:t>of </a:t>
            </a:r>
            <a:r>
              <a:rPr lang="en-US" sz="2000" b="1" dirty="0" smtClean="0"/>
              <a:t>a Fan </a:t>
            </a:r>
            <a:r>
              <a:rPr lang="en-US" sz="2000" b="1" dirty="0" smtClean="0"/>
              <a:t>Fiction story</a:t>
            </a:r>
            <a:endParaRPr lang="en-US" sz="2000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743200" y="5029200"/>
            <a:ext cx="5240337" cy="400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--Example of </a:t>
            </a:r>
            <a:r>
              <a:rPr lang="en-US" sz="2000" b="1" dirty="0" smtClean="0"/>
              <a:t>Game fiction story</a:t>
            </a:r>
            <a:endParaRPr lang="en-US" sz="2000" b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43200" y="4476750"/>
            <a:ext cx="5240338" cy="400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33600" y="16002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Examples of possible stories: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2819400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Chapel of Christ </a:t>
            </a:r>
            <a:endParaRPr lang="en-US" b="1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743200" y="4495800"/>
            <a:ext cx="5240337" cy="400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--Example of </a:t>
            </a:r>
            <a:r>
              <a:rPr lang="en-US" sz="2000" b="1" dirty="0" err="1" smtClean="0"/>
              <a:t>M</a:t>
            </a:r>
            <a:r>
              <a:rPr lang="en-US" sz="2000" b="1" dirty="0" err="1" smtClean="0"/>
              <a:t>anga</a:t>
            </a:r>
            <a:r>
              <a:rPr lang="en-US" sz="2000" b="1" dirty="0" smtClean="0"/>
              <a:t> story</a:t>
            </a:r>
            <a:endParaRPr lang="en-US" sz="2000" b="1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760663" y="3352800"/>
            <a:ext cx="5240337" cy="400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err="1" smtClean="0"/>
              <a:t>C</a:t>
            </a:r>
            <a:r>
              <a:rPr lang="en-US" sz="2000" b="1" dirty="0" err="1" smtClean="0"/>
              <a:t>arabali</a:t>
            </a:r>
            <a:endParaRPr lang="en-US" sz="2000" b="1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743200" y="5715000"/>
            <a:ext cx="5240337" cy="400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Others?????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7620000" cy="4267199"/>
          </a:xfrm>
        </p:spPr>
        <p:txBody>
          <a:bodyPr>
            <a:normAutofit/>
          </a:bodyPr>
          <a:lstStyle/>
          <a:p>
            <a:r>
              <a:rPr lang="en-US" dirty="0" smtClean="0"/>
              <a:t>Monday  December 17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dirty="0" smtClean="0"/>
              <a:t>9:00-11:00 am</a:t>
            </a:r>
            <a:br>
              <a:rPr lang="en-US" dirty="0" smtClean="0"/>
            </a:br>
            <a:r>
              <a:rPr lang="en-US" dirty="0" smtClean="0"/>
              <a:t>CUB 308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all make up work is due on this date!!!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6255488" cy="743507"/>
          </a:xfrm>
        </p:spPr>
        <p:txBody>
          <a:bodyPr/>
          <a:lstStyle/>
          <a:p>
            <a:r>
              <a:rPr lang="en-US" sz="4000" dirty="0" smtClean="0"/>
              <a:t>ENG 201 FINAL EXAM: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21717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Personal response</a:t>
            </a:r>
            <a:endParaRPr lang="en-US" dirty="0"/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304800" y="838200"/>
            <a:ext cx="7696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>
                <a:latin typeface="Trebuchet MS" pitchFamily="34" charset="0"/>
              </a:rPr>
              <a:t>Which genre and story did you like the most?  Why</a:t>
            </a:r>
            <a:r>
              <a:rPr lang="en-US" sz="2800" b="1" dirty="0" smtClean="0">
                <a:latin typeface="Trebuchet MS" pitchFamily="34" charset="0"/>
              </a:rPr>
              <a:t>? Provide 3 specific aspects.</a:t>
            </a:r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09600" y="1828800"/>
            <a:ext cx="62484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/>
              <a:t>“The Hummingbird” Author unknown</a:t>
            </a:r>
          </a:p>
          <a:p>
            <a:r>
              <a:rPr lang="en-US" sz="2000" b="1"/>
              <a:t>Myth (Taino)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09600" y="2667000"/>
            <a:ext cx="62484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/>
              <a:t>“Eleven Thousand Virgins” </a:t>
            </a:r>
            <a:r>
              <a:rPr lang="en-US" sz="2000" b="1" dirty="0" err="1"/>
              <a:t>Cayetano</a:t>
            </a:r>
            <a:r>
              <a:rPr lang="en-US" sz="2000" b="1" dirty="0"/>
              <a:t> </a:t>
            </a:r>
            <a:r>
              <a:rPr lang="en-US" sz="2000" b="1" dirty="0" err="1"/>
              <a:t>Coll</a:t>
            </a:r>
            <a:r>
              <a:rPr lang="en-US" sz="2000" b="1" dirty="0"/>
              <a:t> y </a:t>
            </a:r>
            <a:r>
              <a:rPr lang="en-US" sz="2000" b="1" dirty="0" err="1"/>
              <a:t>Toste</a:t>
            </a:r>
            <a:endParaRPr lang="en-US" sz="2000" b="1" dirty="0"/>
          </a:p>
          <a:p>
            <a:r>
              <a:rPr lang="en-US" sz="2000" b="1" dirty="0"/>
              <a:t>Legend (Puerto Rico)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9600" y="3505200"/>
            <a:ext cx="6248400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“The Ones Who Walk Away from </a:t>
            </a:r>
            <a:r>
              <a:rPr lang="en-US" sz="2000" b="1" dirty="0" err="1" smtClean="0"/>
              <a:t>Omelas</a:t>
            </a:r>
            <a:r>
              <a:rPr lang="en-US" sz="2000" b="1" dirty="0" smtClean="0"/>
              <a:t>” Ursula Le </a:t>
            </a:r>
            <a:r>
              <a:rPr lang="en-US" sz="2000" b="1" dirty="0" err="1" smtClean="0"/>
              <a:t>Guin</a:t>
            </a:r>
            <a:r>
              <a:rPr lang="en-US" sz="2000" b="1" dirty="0"/>
              <a:t> </a:t>
            </a:r>
            <a:r>
              <a:rPr lang="en-US" sz="2000" b="1" dirty="0" smtClean="0"/>
              <a:t>  Science </a:t>
            </a:r>
            <a:r>
              <a:rPr lang="en-US" sz="2000" b="1" dirty="0"/>
              <a:t>fiction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22300" y="4343400"/>
            <a:ext cx="62357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/>
              <a:t>“Shakespeare in Love” John Madden (Dir.)</a:t>
            </a:r>
          </a:p>
          <a:p>
            <a:r>
              <a:rPr lang="en-US" sz="2000" b="1"/>
              <a:t>Historical fiction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9600" y="5181600"/>
            <a:ext cx="62357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/>
              <a:t>“I Want to Work” Sherwood Anderson</a:t>
            </a:r>
          </a:p>
          <a:p>
            <a:r>
              <a:rPr lang="en-US" sz="2000" b="1" dirty="0"/>
              <a:t>Social realism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5997575"/>
            <a:ext cx="6235700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i="1" dirty="0" smtClean="0"/>
              <a:t>PR Folk story  or Emergent Fiction story – (wiki projects story)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0" grpId="0" animBg="1"/>
      <p:bldP spid="11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Section: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57400" y="464820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Identify the author and title of the work quoted.  </a:t>
            </a:r>
          </a:p>
          <a:p>
            <a:endParaRPr lang="en-US" dirty="0" smtClean="0"/>
          </a:p>
          <a:p>
            <a:r>
              <a:rPr lang="en-US" dirty="0" smtClean="0"/>
              <a:t>Examples follow.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979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7538" y="1676400"/>
            <a:ext cx="996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60725" y="1687513"/>
            <a:ext cx="4724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“Eleven Thousand Virgins”</a:t>
            </a: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534988" y="304800"/>
            <a:ext cx="6794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“The lights in the city are multiplying and now it seems they are coming toward us!” said the sentinel to the General.</a:t>
            </a:r>
          </a:p>
          <a:p>
            <a:pPr eaLnBrk="1" hangingPunct="1"/>
            <a:endParaRPr lang="en-US" sz="28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7538" y="2057400"/>
            <a:ext cx="13795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36938" y="2057400"/>
            <a:ext cx="3376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Cayetano Coll y Toste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69925" y="3124200"/>
            <a:ext cx="199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79800" y="3098800"/>
            <a:ext cx="36020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Rising action or Climax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3725" y="2638425"/>
            <a:ext cx="1262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Genre?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413125" y="2590800"/>
            <a:ext cx="1277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Legend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50863" y="3581400"/>
            <a:ext cx="14144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Setting?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971800" y="3586162"/>
            <a:ext cx="5715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San Juan Puerto Rico, 1797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5438" y="6167438"/>
            <a:ext cx="19605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Resolution?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941637" y="6019800"/>
            <a:ext cx="50434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English </a:t>
            </a:r>
            <a:r>
              <a:rPr lang="en-US" sz="2400" b="1" dirty="0" smtClean="0"/>
              <a:t>abandon the island &amp; retreat </a:t>
            </a:r>
            <a:r>
              <a:rPr lang="en-US" sz="2400" b="1" dirty="0"/>
              <a:t>to </a:t>
            </a:r>
            <a:r>
              <a:rPr lang="en-US" sz="2400" b="1" dirty="0" smtClean="0"/>
              <a:t>ships</a:t>
            </a:r>
            <a:endParaRPr lang="en-US" sz="2400" b="1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2400" y="4038600"/>
            <a:ext cx="28857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Historical </a:t>
            </a:r>
            <a:r>
              <a:rPr lang="en-US" sz="2400" b="1" dirty="0" smtClean="0"/>
              <a:t>figures?</a:t>
            </a:r>
            <a:endParaRPr lang="en-US" sz="2400" b="1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971800" y="4819471"/>
            <a:ext cx="53498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English invasion </a:t>
            </a:r>
            <a:r>
              <a:rPr lang="en-US" sz="2400" b="1" dirty="0" smtClean="0"/>
              <a:t>of PR in 1797, </a:t>
            </a:r>
            <a:r>
              <a:rPr lang="en-US" sz="2400" b="1" i="1" dirty="0"/>
              <a:t>la </a:t>
            </a:r>
            <a:r>
              <a:rPr lang="en-US" sz="2400" b="1" i="1" dirty="0" err="1"/>
              <a:t>rogativa</a:t>
            </a:r>
            <a:r>
              <a:rPr lang="en-US" sz="2400" b="1" i="1" dirty="0"/>
              <a:t> </a:t>
            </a:r>
            <a:r>
              <a:rPr lang="en-US" sz="2400" b="1" dirty="0"/>
              <a:t>procession in honor of Sta. Ursula &amp; the Eleven Virgins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057875" y="4038600"/>
            <a:ext cx="46383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Gen. </a:t>
            </a:r>
            <a:r>
              <a:rPr lang="en-US" sz="2400" b="1" dirty="0" err="1" smtClean="0"/>
              <a:t>Abercromby</a:t>
            </a:r>
            <a:r>
              <a:rPr lang="en-US" sz="2400" b="1" dirty="0" smtClean="0"/>
              <a:t>, Bishop </a:t>
            </a:r>
            <a:r>
              <a:rPr lang="en-US" sz="2400" b="1" dirty="0" err="1" smtClean="0"/>
              <a:t>Trespalacios</a:t>
            </a:r>
            <a:r>
              <a:rPr lang="en-US" sz="2400" b="1" dirty="0" smtClean="0"/>
              <a:t>, Gov. de Castro</a:t>
            </a:r>
            <a:endParaRPr lang="en-US" sz="2400" b="1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52400" y="4796135"/>
            <a:ext cx="25795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Historical </a:t>
            </a:r>
            <a:r>
              <a:rPr lang="en-US" sz="2400" b="1" dirty="0" smtClean="0"/>
              <a:t>facts?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85813" y="2903538"/>
            <a:ext cx="996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29000" y="2914650"/>
            <a:ext cx="472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“I Want to Work”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3284538"/>
            <a:ext cx="1379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605213" y="3284538"/>
            <a:ext cx="3179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Sherwood Anderson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38200" y="3733800"/>
            <a:ext cx="1262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Genre?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648075" y="3733800"/>
            <a:ext cx="2254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Social realism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0" y="4267200"/>
            <a:ext cx="199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05200" y="4267200"/>
            <a:ext cx="2114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Rising action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5800" y="4724400"/>
            <a:ext cx="1603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Purpose?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95600" y="4724400"/>
            <a:ext cx="5257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to valorize unemployed working men; expose the ignorance of people in power</a:t>
            </a:r>
          </a:p>
        </p:txBody>
      </p:sp>
      <p:sp>
        <p:nvSpPr>
          <p:cNvPr id="8204" name="TextBox 1"/>
          <p:cNvSpPr txBox="1">
            <a:spLocks noChangeArrowheads="1"/>
          </p:cNvSpPr>
          <p:nvPr/>
        </p:nvSpPr>
        <p:spPr bwMode="auto">
          <a:xfrm>
            <a:off x="304800" y="95250"/>
            <a:ext cx="7751763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/>
              <a:t>We sat in two chairs by a window that looked down on the factories while we drank our beer and talked. An old feeling, so common in American men, concerned with modern industry – was pride in the very thing that has apparently thrown his life out of gear.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09600" y="2286000"/>
            <a:ext cx="996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52788" y="2297113"/>
            <a:ext cx="4724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“The Hummingbird”</a:t>
            </a:r>
          </a:p>
        </p:txBody>
      </p:sp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381000" y="261938"/>
            <a:ext cx="78660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Alida was grief stricken and prayed to her god for help. “Do not let me marry this man whom I do not love!” The god took pity on her and changed her into a beautiful red flower.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2667000"/>
            <a:ext cx="13795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29000" y="2667000"/>
            <a:ext cx="1533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unknown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61988" y="3271838"/>
            <a:ext cx="12618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Genre</a:t>
            </a:r>
            <a:r>
              <a:rPr lang="en-US" sz="2400" b="1" dirty="0"/>
              <a:t>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71863" y="3271838"/>
            <a:ext cx="920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myth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25488" y="3886200"/>
            <a:ext cx="19939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481388" y="3810000"/>
            <a:ext cx="2114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Rising action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61988" y="4419600"/>
            <a:ext cx="2209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Purpose?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71788" y="4270375"/>
            <a:ext cx="51054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To explain how hummingbirds came into existence and why they hum and </a:t>
            </a:r>
            <a:r>
              <a:rPr lang="en-US" sz="2400" b="1" dirty="0" smtClean="0"/>
              <a:t>jump from </a:t>
            </a:r>
            <a:r>
              <a:rPr lang="en-US" sz="2400" b="1" dirty="0"/>
              <a:t>flower to flower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69925" y="5938838"/>
            <a:ext cx="1960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Resolution?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405188" y="5938838"/>
            <a:ext cx="44751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hummingbird is Taroo always looking for Alida the flower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40589" y="2288441"/>
            <a:ext cx="112781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00238" y="2281535"/>
            <a:ext cx="65579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“The Ones Who Walk Away from </a:t>
            </a:r>
            <a:r>
              <a:rPr lang="en-US" sz="2400" b="1" dirty="0" err="1" smtClean="0"/>
              <a:t>Omelas</a:t>
            </a:r>
            <a:r>
              <a:rPr lang="en-US" sz="2400" b="1" dirty="0" smtClean="0"/>
              <a:t>”</a:t>
            </a:r>
            <a:endParaRPr lang="en-US" sz="2400" b="1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0700" y="2750403"/>
            <a:ext cx="1379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71800" y="2678965"/>
            <a:ext cx="23711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Ursula Le </a:t>
            </a:r>
            <a:r>
              <a:rPr lang="en-US" sz="2400" b="1" dirty="0" err="1" smtClean="0"/>
              <a:t>Guin</a:t>
            </a:r>
            <a:endParaRPr lang="en-US" sz="2400" b="1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0700" y="3131403"/>
            <a:ext cx="12620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Genre?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3136165"/>
            <a:ext cx="2439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Science Fiction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6900" y="3669565"/>
            <a:ext cx="199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57525" y="3669565"/>
            <a:ext cx="26597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Rising action ?? </a:t>
            </a:r>
            <a:endParaRPr lang="en-US" sz="2400" b="1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2288" y="4188678"/>
            <a:ext cx="2438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Type of SciFi?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136900" y="4198203"/>
            <a:ext cx="53213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Dystopian fiction  / philosophical or parable tale</a:t>
            </a:r>
            <a:endParaRPr lang="en-US" sz="2400" b="1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3400" y="5077758"/>
            <a:ext cx="2438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Elements of </a:t>
            </a:r>
            <a:r>
              <a:rPr lang="en-US" sz="2400" b="1" dirty="0" err="1"/>
              <a:t>SciFi</a:t>
            </a:r>
            <a:r>
              <a:rPr lang="en-US" sz="2400" b="1" dirty="0"/>
              <a:t>?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743200" y="4919008"/>
            <a:ext cx="53213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Setting in fantastic place and time, social system different than our own /  illustrates relation between utopia &amp; dystopia / issue of freedom and happiness</a:t>
            </a:r>
            <a:endParaRPr lang="en-US" sz="2400" b="1" dirty="0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57200" y="317718"/>
            <a:ext cx="74676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/>
              <a:t>They all know it is there, all the people </a:t>
            </a:r>
            <a:r>
              <a:rPr lang="en-US" sz="2800" dirty="0" smtClean="0"/>
              <a:t>…. </a:t>
            </a:r>
            <a:r>
              <a:rPr lang="en-US" sz="2800" dirty="0"/>
              <a:t>Some of them have come to see it, others are content merely to know it is there. They all know that it has to be there.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4350" y="3032125"/>
            <a:ext cx="996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32100" y="2971800"/>
            <a:ext cx="5321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“Shakespeare  in Love”</a:t>
            </a:r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228600" y="76200"/>
            <a:ext cx="74676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800" u="sng" dirty="0" smtClean="0"/>
              <a:t>Will</a:t>
            </a:r>
            <a:r>
              <a:rPr lang="en-US" sz="2800" dirty="0" smtClean="0"/>
              <a:t>: Good title. </a:t>
            </a:r>
          </a:p>
          <a:p>
            <a:pPr eaLnBrk="1" hangingPunct="1">
              <a:defRPr/>
            </a:pPr>
            <a:r>
              <a:rPr lang="en-US" sz="2800" u="sng" dirty="0" smtClean="0"/>
              <a:t>Christopher Marlowe</a:t>
            </a:r>
            <a:r>
              <a:rPr lang="en-US" sz="2800" dirty="0" smtClean="0"/>
              <a:t>: Yours? </a:t>
            </a:r>
            <a:br>
              <a:rPr lang="en-US" sz="2800" dirty="0" smtClean="0"/>
            </a:br>
            <a:r>
              <a:rPr lang="en-US" sz="2800" u="sng" dirty="0" smtClean="0"/>
              <a:t>Will:</a:t>
            </a:r>
            <a:r>
              <a:rPr lang="en-US" sz="2800" dirty="0" smtClean="0"/>
              <a:t> "Romeo and Ethel the Pirate's Daughter". - Oh, yes, I know, I know. </a:t>
            </a:r>
            <a:br>
              <a:rPr lang="en-US" sz="2800" dirty="0" smtClean="0"/>
            </a:br>
            <a:r>
              <a:rPr lang="en-US" sz="2800" u="sng" dirty="0" smtClean="0"/>
              <a:t>Christopher Marlowe</a:t>
            </a:r>
            <a:r>
              <a:rPr lang="en-US" sz="2800" dirty="0" smtClean="0"/>
              <a:t>: What is the story? </a:t>
            </a:r>
            <a:br>
              <a:rPr lang="en-US" sz="2800" dirty="0" smtClean="0"/>
            </a:br>
            <a:r>
              <a:rPr lang="en-US" sz="2800" u="sng" dirty="0" smtClean="0"/>
              <a:t>Will:</a:t>
            </a:r>
            <a:r>
              <a:rPr lang="en-US" sz="2800" dirty="0" smtClean="0"/>
              <a:t> Well, there's this pirate. - In truth I have not written a word.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0700" y="3489325"/>
            <a:ext cx="1379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71800" y="3417888"/>
            <a:ext cx="3636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John Madden (Director)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0700" y="3870325"/>
            <a:ext cx="1262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Genre?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3875088"/>
            <a:ext cx="2679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Historical Fiction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6900" y="4408488"/>
            <a:ext cx="1993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57525" y="4408488"/>
            <a:ext cx="1755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Exposition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8600" y="4800600"/>
            <a:ext cx="243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Type of </a:t>
            </a:r>
            <a:r>
              <a:rPr lang="en-US" sz="2400" b="1" dirty="0" err="1"/>
              <a:t>HisFic</a:t>
            </a:r>
            <a:r>
              <a:rPr lang="en-US" sz="2400" b="1" dirty="0"/>
              <a:t>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48000" y="4876800"/>
            <a:ext cx="5321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Historical figures, fictional events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3400" y="5257800"/>
            <a:ext cx="243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Setting?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895600" y="5334000"/>
            <a:ext cx="5321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1590s Elizabethan England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8600" y="5715000"/>
            <a:ext cx="2438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Historical facts?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438400" y="5715000"/>
            <a:ext cx="6172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William Shakespeare and his plays, rivalry of theaters, play writer Christopher Marlowe’s death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21837"/>
            <a:ext cx="6484088" cy="1597763"/>
          </a:xfrm>
        </p:spPr>
        <p:txBody>
          <a:bodyPr>
            <a:normAutofit/>
          </a:bodyPr>
          <a:lstStyle/>
          <a:p>
            <a:r>
              <a:rPr lang="en-US" dirty="0" smtClean="0"/>
              <a:t>Genres, subgenres, and literary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68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2769</TotalTime>
  <Words>1460</Words>
  <Application>Microsoft Office PowerPoint</Application>
  <PresentationFormat>On-screen Show (4:3)</PresentationFormat>
  <Paragraphs>247</Paragraphs>
  <Slides>20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FINAL EXAM review r.5-r.9</vt:lpstr>
      <vt:lpstr>Monday  December 17th  9:00-11:00 am CUB 308 all make up work is due on this date!!! </vt:lpstr>
      <vt:lpstr>Section: identification</vt:lpstr>
      <vt:lpstr>Slide 4</vt:lpstr>
      <vt:lpstr>Slide 5</vt:lpstr>
      <vt:lpstr>Slide 6</vt:lpstr>
      <vt:lpstr>Slide 7</vt:lpstr>
      <vt:lpstr>Slide 8</vt:lpstr>
      <vt:lpstr>Genres, subgenres, and literary elements</vt:lpstr>
      <vt:lpstr>Genres:</vt:lpstr>
      <vt:lpstr>Slide 11</vt:lpstr>
      <vt:lpstr>Literary elements - definitions</vt:lpstr>
      <vt:lpstr>Literary elements - definitions</vt:lpstr>
      <vt:lpstr>Literary analysis  and  response</vt:lpstr>
      <vt:lpstr>literary  analysis: </vt:lpstr>
      <vt:lpstr>literary  analysis: </vt:lpstr>
      <vt:lpstr>literary  analysis:</vt:lpstr>
      <vt:lpstr>Literary analysis:</vt:lpstr>
      <vt:lpstr>Folk or emergent fiction Stories –Projects 2 &amp; 3</vt:lpstr>
      <vt:lpstr>Personal response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 &amp; devices</dc:title>
  <dc:creator>Petra</dc:creator>
  <cp:lastModifiedBy>severson1</cp:lastModifiedBy>
  <cp:revision>127</cp:revision>
  <dcterms:created xsi:type="dcterms:W3CDTF">2011-03-10T02:04:45Z</dcterms:created>
  <dcterms:modified xsi:type="dcterms:W3CDTF">2012-12-12T14:27:40Z</dcterms:modified>
</cp:coreProperties>
</file>